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6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6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6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6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1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0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6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46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2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2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568AC-D3D7-4D4A-AFD5-A9493D7BDE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D96FC-469D-44E1-9C96-C2A6D43D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2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Science, Technology and Democracy </a:t>
            </a:r>
            <a:br>
              <a:rPr lang="en-US" dirty="0" smtClean="0"/>
            </a:br>
            <a:r>
              <a:rPr lang="en-US" dirty="0" smtClean="0"/>
              <a:t>Daniel Lee </a:t>
            </a:r>
            <a:r>
              <a:rPr lang="en-US" dirty="0" err="1" smtClean="0"/>
              <a:t>Kleinman</a:t>
            </a:r>
            <a:r>
              <a:rPr lang="en-US" dirty="0" smtClean="0"/>
              <a:t>, editor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Chapter 2</a:t>
            </a:r>
          </a:p>
          <a:p>
            <a:pPr marL="457200" lvl="1" indent="0" algn="ctr">
              <a:buNone/>
            </a:pPr>
            <a:r>
              <a:rPr lang="en-US" dirty="0" smtClean="0"/>
              <a:t>Town Meetings and Technology</a:t>
            </a:r>
          </a:p>
          <a:p>
            <a:pPr lvl="1" algn="ctr"/>
            <a:endParaRPr lang="en-US" dirty="0"/>
          </a:p>
          <a:p>
            <a:pPr marL="457200" lvl="1" indent="0" algn="ctr">
              <a:buNone/>
            </a:pPr>
            <a:r>
              <a:rPr lang="en-US" dirty="0" smtClean="0"/>
              <a:t>Consensus Conferences as Democratic Participation</a:t>
            </a:r>
          </a:p>
          <a:p>
            <a:pPr marL="457200" lvl="1" indent="0" algn="ctr">
              <a:buNone/>
            </a:pPr>
            <a:r>
              <a:rPr lang="en-US" dirty="0" smtClean="0"/>
              <a:t>Richard E. </a:t>
            </a:r>
            <a:r>
              <a:rPr lang="en-US" dirty="0" err="1" smtClean="0"/>
              <a:t>Sclove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60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they are politely dismissed.</a:t>
            </a:r>
          </a:p>
          <a:p>
            <a:r>
              <a:rPr lang="en-US" dirty="0" smtClean="0"/>
              <a:t>Lay group prepares a report summarizing points of agreement and those which are in disagreement.</a:t>
            </a:r>
          </a:p>
          <a:p>
            <a:r>
              <a:rPr lang="en-US" dirty="0" smtClean="0"/>
              <a:t>On the fifth day expert panel me correct their reports.</a:t>
            </a:r>
          </a:p>
          <a:p>
            <a:r>
              <a:rPr lang="en-US" dirty="0" smtClean="0"/>
              <a:t>In the end the lay group presents its report at a national press conference.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1992 Danish Conference on genetically engineered animals shows a perspective that is neutral, neither pro or anti technology. </a:t>
            </a:r>
          </a:p>
          <a:p>
            <a:endParaRPr lang="en-US" dirty="0"/>
          </a:p>
          <a:p>
            <a:r>
              <a:rPr lang="en-US" dirty="0" smtClean="0"/>
              <a:t>Patenting animals could deepen the risk of their being treated purely as objects. </a:t>
            </a:r>
          </a:p>
          <a:p>
            <a:pPr lvl="1"/>
            <a:r>
              <a:rPr lang="en-US" dirty="0" smtClean="0"/>
              <a:t>It would lead to objectification of people.</a:t>
            </a:r>
          </a:p>
          <a:p>
            <a:pPr lvl="1"/>
            <a:r>
              <a:rPr lang="en-US" dirty="0" smtClean="0"/>
              <a:t>Genetically altered animals into the wild – could create a domination or out-competing wild species.</a:t>
            </a:r>
          </a:p>
          <a:p>
            <a:pPr lvl="2"/>
            <a:r>
              <a:rPr lang="en-US" dirty="0" smtClean="0"/>
              <a:t>No problem if fenced.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Can these Consensus Conferences be held in Kosovo?</a:t>
            </a:r>
          </a:p>
          <a:p>
            <a:pPr lvl="1"/>
            <a:r>
              <a:rPr lang="en-US" dirty="0" smtClean="0"/>
              <a:t>What topics would be selected as relevant public policy issues?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Examples:</a:t>
            </a:r>
          </a:p>
          <a:p>
            <a:pPr lvl="2"/>
            <a:r>
              <a:rPr lang="en-US" dirty="0" smtClean="0"/>
              <a:t>Ban gender selection babies during pregnancy of expectant mothers? </a:t>
            </a:r>
          </a:p>
          <a:p>
            <a:pPr lvl="2"/>
            <a:r>
              <a:rPr lang="en-US" dirty="0" smtClean="0"/>
              <a:t>Health? </a:t>
            </a:r>
          </a:p>
          <a:p>
            <a:pPr lvl="2"/>
            <a:r>
              <a:rPr lang="en-US" dirty="0" smtClean="0"/>
              <a:t>Education – Finland's experiences? Pros and cons?</a:t>
            </a:r>
          </a:p>
          <a:p>
            <a:pPr lvl="2"/>
            <a:r>
              <a:rPr lang="en-US" dirty="0" smtClean="0"/>
              <a:t>Foreign Investments in large projects, like in </a:t>
            </a:r>
            <a:r>
              <a:rPr lang="en-US" dirty="0" err="1" smtClean="0"/>
              <a:t>Brezovica</a:t>
            </a:r>
            <a:r>
              <a:rPr lang="en-US" dirty="0" smtClean="0"/>
              <a:t>, </a:t>
            </a:r>
            <a:r>
              <a:rPr lang="en-US" dirty="0" err="1" smtClean="0"/>
              <a:t>Trepca</a:t>
            </a:r>
            <a:r>
              <a:rPr lang="en-US" dirty="0" smtClean="0"/>
              <a:t>, Rugova?</a:t>
            </a:r>
          </a:p>
          <a:p>
            <a:pPr lvl="2"/>
            <a:r>
              <a:rPr lang="en-US" dirty="0" smtClean="0"/>
              <a:t>Subsidize trade, versus production in Kosovo? Agriculture?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6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843" y="1600200"/>
            <a:ext cx="64563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762000"/>
            <a:ext cx="69723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8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Can digital technologies threaten democracy by creating information cocoons?</a:t>
            </a:r>
            <a:br>
              <a:rPr lang="en-US" sz="2400" b="1" dirty="0"/>
            </a:br>
            <a:r>
              <a:rPr lang="en-US" sz="2400" b="1" dirty="0" err="1"/>
              <a:t>Cédric</a:t>
            </a:r>
            <a:r>
              <a:rPr lang="en-US" sz="2400" b="1" dirty="0"/>
              <a:t> Gossart1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Explore the </a:t>
            </a:r>
            <a:r>
              <a:rPr lang="en-US" dirty="0"/>
              <a:t>role that information and </a:t>
            </a:r>
            <a:r>
              <a:rPr lang="en-US" dirty="0" smtClean="0"/>
              <a:t>communication technologies </a:t>
            </a:r>
            <a:r>
              <a:rPr lang="en-US" dirty="0"/>
              <a:t>(ICTs) can play in the emergence of public problems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Indeed, if these technologies can support democratic claims, </a:t>
            </a:r>
            <a:r>
              <a:rPr lang="en-US" dirty="0" smtClean="0"/>
              <a:t>they can </a:t>
            </a:r>
            <a:r>
              <a:rPr lang="en-US" dirty="0"/>
              <a:t>also hamper their expression.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transformation of a </a:t>
            </a:r>
            <a:r>
              <a:rPr lang="en-US" dirty="0" smtClean="0"/>
              <a:t>private claim </a:t>
            </a:r>
            <a:r>
              <a:rPr lang="en-US" dirty="0"/>
              <a:t>into a public problem is a key step in the process leading to </a:t>
            </a:r>
            <a:r>
              <a:rPr lang="en-US" dirty="0" smtClean="0"/>
              <a:t>its integration </a:t>
            </a:r>
            <a:r>
              <a:rPr lang="en-US" dirty="0"/>
              <a:t>in the political agenda.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public problem can be defined </a:t>
            </a:r>
            <a:r>
              <a:rPr lang="en-US" dirty="0" smtClean="0"/>
              <a:t>as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/>
              <a:t>“the transformation of </a:t>
            </a:r>
            <a:r>
              <a:rPr lang="en-US" dirty="0" smtClean="0"/>
              <a:t>some social </a:t>
            </a:r>
            <a:r>
              <a:rPr lang="en-US" dirty="0"/>
              <a:t>fact into a public issue and/or state intervention (…) if it </a:t>
            </a:r>
            <a:r>
              <a:rPr lang="en-US" dirty="0" smtClean="0"/>
              <a:t>has been </a:t>
            </a:r>
            <a:r>
              <a:rPr lang="en-US" dirty="0"/>
              <a:t>constructed by the voluntary action of various operators</a:t>
            </a:r>
            <a:r>
              <a:rPr lang="en-US" dirty="0" smtClean="0"/>
              <a:t>” (</a:t>
            </a:r>
            <a:r>
              <a:rPr lang="en-US" dirty="0" err="1"/>
              <a:t>Neveu</a:t>
            </a:r>
            <a:r>
              <a:rPr lang="en-US" dirty="0"/>
              <a:t> 1999).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226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carrying capacity of public arenas as well </a:t>
            </a:r>
            <a:r>
              <a:rPr lang="en-US" dirty="0" smtClean="0"/>
              <a:t>as the </a:t>
            </a:r>
            <a:r>
              <a:rPr lang="en-US" dirty="0"/>
              <a:t>“degree of </a:t>
            </a:r>
            <a:r>
              <a:rPr lang="en-US" dirty="0" err="1" smtClean="0"/>
              <a:t>dramatisation</a:t>
            </a:r>
            <a:r>
              <a:rPr lang="en-US" dirty="0"/>
              <a:t>” reached to capture public </a:t>
            </a:r>
            <a:r>
              <a:rPr lang="en-US" dirty="0" smtClean="0"/>
              <a:t>attention have </a:t>
            </a:r>
            <a:r>
              <a:rPr lang="en-US" dirty="0"/>
              <a:t>a strong influence on the selection of public problems (</a:t>
            </a:r>
            <a:r>
              <a:rPr lang="en-US" dirty="0" err="1" smtClean="0"/>
              <a:t>Hilgartner</a:t>
            </a:r>
            <a:r>
              <a:rPr lang="en-US" dirty="0" smtClean="0"/>
              <a:t> and </a:t>
            </a:r>
            <a:r>
              <a:rPr lang="en-US" dirty="0" err="1"/>
              <a:t>Bosk</a:t>
            </a:r>
            <a:r>
              <a:rPr lang="en-US" dirty="0"/>
              <a:t> 1988)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093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media play a critical role in this process, since they can </a:t>
            </a:r>
            <a:r>
              <a:rPr lang="en-US" dirty="0" smtClean="0"/>
              <a:t>offer efficient </a:t>
            </a:r>
            <a:r>
              <a:rPr lang="en-US" dirty="0"/>
              <a:t>channels of communication to name, blame, or claim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The profusion of information on the Internet can cause </a:t>
            </a:r>
            <a:r>
              <a:rPr lang="en-US" dirty="0" smtClean="0"/>
              <a:t>information overload </a:t>
            </a:r>
            <a:r>
              <a:rPr lang="en-US" dirty="0"/>
              <a:t>which leads people </a:t>
            </a:r>
            <a:r>
              <a:rPr lang="en-US" dirty="0" smtClean="0"/>
              <a:t>to develop </a:t>
            </a:r>
            <a:r>
              <a:rPr lang="en-US" dirty="0"/>
              <a:t>technological and psychological protection mechanisms.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3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Accounting for information closure</a:t>
            </a:r>
          </a:p>
          <a:p>
            <a:endParaRPr lang="en-US" dirty="0" smtClean="0"/>
          </a:p>
          <a:p>
            <a:r>
              <a:rPr lang="en-US" dirty="0" smtClean="0"/>
              <a:t>Information </a:t>
            </a:r>
            <a:r>
              <a:rPr lang="en-US" dirty="0"/>
              <a:t>closure corresponds to </a:t>
            </a:r>
            <a:r>
              <a:rPr lang="en-US" dirty="0" smtClean="0"/>
              <a:t>the “reduction </a:t>
            </a:r>
            <a:r>
              <a:rPr lang="en-US" dirty="0"/>
              <a:t>of the </a:t>
            </a:r>
            <a:r>
              <a:rPr lang="en-US" dirty="0" smtClean="0"/>
              <a:t>capacity of </a:t>
            </a:r>
            <a:r>
              <a:rPr lang="en-US" dirty="0"/>
              <a:t>the agent to search, locate, sort out, filter, and select </a:t>
            </a:r>
            <a:r>
              <a:rPr lang="en-US" dirty="0" smtClean="0"/>
              <a:t>information that </a:t>
            </a:r>
            <a:r>
              <a:rPr lang="en-US" dirty="0"/>
              <a:t>might be useful and relevant for him/her”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3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democracy, policy decisions effect all citizens.</a:t>
            </a:r>
          </a:p>
          <a:p>
            <a:endParaRPr lang="en-US" dirty="0"/>
          </a:p>
          <a:p>
            <a:r>
              <a:rPr lang="en-US" dirty="0" smtClean="0"/>
              <a:t>Yet, these policies are framed by: business, military and university representatives. </a:t>
            </a:r>
          </a:p>
          <a:p>
            <a:endParaRPr lang="en-US" dirty="0" smtClean="0"/>
          </a:p>
          <a:p>
            <a:r>
              <a:rPr lang="en-US" dirty="0" smtClean="0"/>
              <a:t>The argument is that non experts are ill equipped to comment on complex technical matters. (Unimaginable that citizens who can’t even program their VCR(DVD) player can contribute)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82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Technology Assessment Agencies</a:t>
            </a:r>
          </a:p>
          <a:p>
            <a:pPr lvl="1"/>
            <a:r>
              <a:rPr lang="en-US" dirty="0" smtClean="0"/>
              <a:t>Consensus Conference Format</a:t>
            </a:r>
          </a:p>
          <a:p>
            <a:pPr lvl="2"/>
            <a:r>
              <a:rPr lang="en-US" dirty="0" smtClean="0"/>
              <a:t>Engages a much wider range of people, holds the potential to build a broader constituency familiar with and supportive of technology assessment. 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Both the forum and subsequent judgment, in a formal report, become a focus of national attention, in Denmark – usually before Parliament. 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These judgments are non binding – just give a sense to legislator of where the people stand on some technological issues.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50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Danish Board of Technology has organized more than twenty consensus conferences. </a:t>
            </a:r>
          </a:p>
          <a:p>
            <a:endParaRPr lang="en-US" dirty="0"/>
          </a:p>
          <a:p>
            <a:pPr lvl="1"/>
            <a:r>
              <a:rPr lang="en-US" dirty="0" smtClean="0"/>
              <a:t>Genetic engineering</a:t>
            </a:r>
          </a:p>
          <a:p>
            <a:pPr lvl="1"/>
            <a:r>
              <a:rPr lang="en-US" dirty="0" smtClean="0"/>
              <a:t>Educational technology, </a:t>
            </a:r>
          </a:p>
          <a:p>
            <a:pPr lvl="1"/>
            <a:r>
              <a:rPr lang="en-US" dirty="0" smtClean="0"/>
              <a:t>Food irradiation, air pollution</a:t>
            </a:r>
          </a:p>
          <a:p>
            <a:pPr lvl="1"/>
            <a:r>
              <a:rPr lang="en-US" dirty="0" smtClean="0"/>
              <a:t>Human infertility</a:t>
            </a:r>
          </a:p>
          <a:p>
            <a:pPr lvl="1"/>
            <a:r>
              <a:rPr lang="en-US" dirty="0" smtClean="0"/>
              <a:t>Sustainable agriculture</a:t>
            </a:r>
          </a:p>
          <a:p>
            <a:pPr lvl="1"/>
            <a:r>
              <a:rPr lang="en-US" dirty="0" smtClean="0"/>
              <a:t>Telecommuting and the future of private automobiles. </a:t>
            </a:r>
          </a:p>
        </p:txBody>
      </p:sp>
    </p:spTree>
    <p:extLst>
      <p:ext uri="{BB962C8B-B14F-4D97-AF65-F5344CB8AC3E}">
        <p14:creationId xmlns:p14="http://schemas.microsoft.com/office/powerpoint/2010/main" val="6134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Consensus conference is crucial to limiting the negative and often unintended consequences that can result when technologies are deployed without widespread social consideration.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8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an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Danish Board of Technology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To organize a consensus conference it first: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Selects a salient  topic. </a:t>
            </a:r>
            <a:r>
              <a:rPr lang="en-US" sz="1800" i="1" dirty="0" smtClean="0"/>
              <a:t>(Broader than assessing toxicity of a single chemical, and narrower than formulating national strategy)</a:t>
            </a:r>
          </a:p>
          <a:p>
            <a:pPr lvl="3"/>
            <a:r>
              <a:rPr lang="en-US" dirty="0" smtClean="0"/>
              <a:t>Board select a well balanced steering committee. </a:t>
            </a:r>
            <a:r>
              <a:rPr lang="en-US" sz="1800" i="1" dirty="0" smtClean="0"/>
              <a:t>(To oversee the organization of the conference)</a:t>
            </a:r>
          </a:p>
        </p:txBody>
      </p:sp>
    </p:spTree>
    <p:extLst>
      <p:ext uri="{BB962C8B-B14F-4D97-AF65-F5344CB8AC3E}">
        <p14:creationId xmlns:p14="http://schemas.microsoft.com/office/powerpoint/2010/main" val="279313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/>
              <a:t>Board advertises in local newspapers for volunteer lay participants</a:t>
            </a:r>
            <a:r>
              <a:rPr lang="en-US" dirty="0" smtClean="0"/>
              <a:t>.   (</a:t>
            </a:r>
            <a:r>
              <a:rPr lang="en-US" i="1" dirty="0" smtClean="0"/>
              <a:t>Candidates must sent a one-page letter describing their backgrounds and reasons for wanting to participate)</a:t>
            </a:r>
            <a:endParaRPr lang="en-US" dirty="0" smtClean="0"/>
          </a:p>
          <a:p>
            <a:pPr marL="1371600" lvl="3" indent="0">
              <a:buNone/>
            </a:pPr>
            <a:endParaRPr lang="en-US" dirty="0"/>
          </a:p>
          <a:p>
            <a:pPr lvl="3"/>
            <a:r>
              <a:rPr lang="en-US" dirty="0"/>
              <a:t>A skilled facilitator helps lay participants  discuss background paper  (commissioned by the board and screened by the steering committee.)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5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2"/>
            <a:r>
              <a:rPr lang="en-US" dirty="0" smtClean="0"/>
              <a:t>The group then formulates questions, suggests addition addressed during a public forum.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The Board goes on to assemble an expert panel.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 The lay group meets for a second weekend, to discuss background readings, refine questions, etc.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The Board finalizes the expert panel and asks its members to prepare oral and written responses.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In the concluding public forum, a four day event, facilitator brings together experts with the media, MPs and interested Danish citizens.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92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expert speaks 20 to 30 minutes.</a:t>
            </a:r>
          </a:p>
          <a:p>
            <a:r>
              <a:rPr lang="en-US" dirty="0" smtClean="0"/>
              <a:t>Addresses follow up questions.</a:t>
            </a:r>
          </a:p>
          <a:p>
            <a:r>
              <a:rPr lang="en-US" dirty="0" smtClean="0"/>
              <a:t>And questions from the audience.</a:t>
            </a:r>
          </a:p>
          <a:p>
            <a:endParaRPr lang="en-US" dirty="0"/>
          </a:p>
          <a:p>
            <a:r>
              <a:rPr lang="en-US" dirty="0" smtClean="0"/>
              <a:t>Afterwards the ley group retires to discuss what it heard.</a:t>
            </a:r>
          </a:p>
          <a:p>
            <a:r>
              <a:rPr lang="en-US" dirty="0" smtClean="0"/>
              <a:t>On the next day they cross examine the expert panel.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1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870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Science, Technology and Democracy  Daniel Lee Kleinman, editor</vt:lpstr>
      <vt:lpstr>PowerPoint Presentation</vt:lpstr>
      <vt:lpstr>PowerPoint Presentation</vt:lpstr>
      <vt:lpstr>PowerPoint Presentation</vt:lpstr>
      <vt:lpstr>PowerPoint Presentation</vt:lpstr>
      <vt:lpstr>Framing an Issue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digital technologies threaten democracy by creating information cocoons? Cédric Gossart1</vt:lpstr>
      <vt:lpstr>PowerPoint Presentation</vt:lpstr>
      <vt:lpstr>For example,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Science, Technology and Democracy  Daniel Lee Kleinman, editor</dc:title>
  <dc:creator>Mentor Nimani</dc:creator>
  <cp:lastModifiedBy>Mentor Nimani</cp:lastModifiedBy>
  <cp:revision>27</cp:revision>
  <dcterms:created xsi:type="dcterms:W3CDTF">2016-02-09T13:40:24Z</dcterms:created>
  <dcterms:modified xsi:type="dcterms:W3CDTF">2020-09-30T09:10:22Z</dcterms:modified>
</cp:coreProperties>
</file>